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C03DA3-210E-430C-4B8F-1F5D10C3D7D8}" v="2" dt="2020-09-11T16:49:38.568"/>
    <p1510:client id="{65F6F9F1-D591-4131-EFD7-FBE87999C662}" v="1" dt="2020-09-11T17:21:52.750"/>
    <p1510:client id="{E3BE2907-7FC2-4D07-AD6B-5DB1971ECD1D}" v="1" dt="2020-09-11T17:18:11.6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rigisetty Rahul Rayal" userId="S::rahulrayal@iitkgp.ac.in::fd1f35d4-31bc-4778-b387-717f89766008" providerId="AD" clId="Web-{E3BE2907-7FC2-4D07-AD6B-5DB1971ECD1D}"/>
    <pc:docChg chg="sldOrd">
      <pc:chgData name="Errigisetty Rahul Rayal" userId="S::rahulrayal@iitkgp.ac.in::fd1f35d4-31bc-4778-b387-717f89766008" providerId="AD" clId="Web-{E3BE2907-7FC2-4D07-AD6B-5DB1971ECD1D}" dt="2020-09-11T17:18:11.654" v="0"/>
      <pc:docMkLst>
        <pc:docMk/>
      </pc:docMkLst>
      <pc:sldChg chg="ord">
        <pc:chgData name="Errigisetty Rahul Rayal" userId="S::rahulrayal@iitkgp.ac.in::fd1f35d4-31bc-4778-b387-717f89766008" providerId="AD" clId="Web-{E3BE2907-7FC2-4D07-AD6B-5DB1971ECD1D}" dt="2020-09-11T17:18:11.654" v="0"/>
        <pc:sldMkLst>
          <pc:docMk/>
          <pc:sldMk cId="3757197712" sldId="268"/>
        </pc:sldMkLst>
      </pc:sldChg>
    </pc:docChg>
  </pc:docChgLst>
  <pc:docChgLst>
    <pc:chgData name="Bhargav Priyadarshi" userId="S::b4bhargav0044@iitkgp.ac.in::6c4bad76-6f09-45d6-acd4-a2f5d24a79f5" providerId="AD" clId="Web-{65F6F9F1-D591-4131-EFD7-FBE87999C662}"/>
    <pc:docChg chg="sldOrd">
      <pc:chgData name="Bhargav Priyadarshi" userId="S::b4bhargav0044@iitkgp.ac.in::6c4bad76-6f09-45d6-acd4-a2f5d24a79f5" providerId="AD" clId="Web-{65F6F9F1-D591-4131-EFD7-FBE87999C662}" dt="2020-09-11T17:21:52.750" v="0"/>
      <pc:docMkLst>
        <pc:docMk/>
      </pc:docMkLst>
      <pc:sldChg chg="ord">
        <pc:chgData name="Bhargav Priyadarshi" userId="S::b4bhargav0044@iitkgp.ac.in::6c4bad76-6f09-45d6-acd4-a2f5d24a79f5" providerId="AD" clId="Web-{65F6F9F1-D591-4131-EFD7-FBE87999C662}" dt="2020-09-11T17:21:52.750" v="0"/>
        <pc:sldMkLst>
          <pc:docMk/>
          <pc:sldMk cId="3757197712" sldId="268"/>
        </pc:sldMkLst>
      </pc:sldChg>
    </pc:docChg>
  </pc:docChgLst>
  <pc:docChgLst>
    <pc:chgData name="Errigisetty Rahul Rayal" userId="S::rahulrayal@iitkgp.ac.in::fd1f35d4-31bc-4778-b387-717f89766008" providerId="AD" clId="Web-{0CC03DA3-210E-430C-4B8F-1F5D10C3D7D8}"/>
    <pc:docChg chg="sldOrd">
      <pc:chgData name="Errigisetty Rahul Rayal" userId="S::rahulrayal@iitkgp.ac.in::fd1f35d4-31bc-4778-b387-717f89766008" providerId="AD" clId="Web-{0CC03DA3-210E-430C-4B8F-1F5D10C3D7D8}" dt="2020-09-11T16:49:38.568" v="1"/>
      <pc:docMkLst>
        <pc:docMk/>
      </pc:docMkLst>
      <pc:sldChg chg="ord">
        <pc:chgData name="Errigisetty Rahul Rayal" userId="S::rahulrayal@iitkgp.ac.in::fd1f35d4-31bc-4778-b387-717f89766008" providerId="AD" clId="Web-{0CC03DA3-210E-430C-4B8F-1F5D10C3D7D8}" dt="2020-09-11T16:49:38.568" v="1"/>
        <pc:sldMkLst>
          <pc:docMk/>
          <pc:sldMk cId="3757197712" sldId="268"/>
        </pc:sldMkLst>
      </pc:sldChg>
      <pc:sldChg chg="ord">
        <pc:chgData name="Errigisetty Rahul Rayal" userId="S::rahulrayal@iitkgp.ac.in::fd1f35d4-31bc-4778-b387-717f89766008" providerId="AD" clId="Web-{0CC03DA3-210E-430C-4B8F-1F5D10C3D7D8}" dt="2020-09-11T16:48:52.959" v="0"/>
        <pc:sldMkLst>
          <pc:docMk/>
          <pc:sldMk cId="1674963476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7D7A-EDA2-49E4-BB19-707CE4C0074C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59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7D7A-EDA2-49E4-BB19-707CE4C0074C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93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7D7A-EDA2-49E4-BB19-707CE4C0074C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04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7D7A-EDA2-49E4-BB19-707CE4C0074C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7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7D7A-EDA2-49E4-BB19-707CE4C0074C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00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7D7A-EDA2-49E4-BB19-707CE4C0074C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01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7D7A-EDA2-49E4-BB19-707CE4C0074C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56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7D7A-EDA2-49E4-BB19-707CE4C0074C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7D7A-EDA2-49E4-BB19-707CE4C0074C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75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7D7A-EDA2-49E4-BB19-707CE4C0074C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7D7A-EDA2-49E4-BB19-707CE4C0074C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45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57D7A-EDA2-49E4-BB19-707CE4C0074C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33154-D853-4E93-AB14-E29200009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6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Surface reaction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 catalytic reaction mechanisms</a:t>
            </a:r>
          </a:p>
        </p:txBody>
      </p:sp>
    </p:spTree>
    <p:extLst>
      <p:ext uri="{BB962C8B-B14F-4D97-AF65-F5344CB8AC3E}">
        <p14:creationId xmlns:p14="http://schemas.microsoft.com/office/powerpoint/2010/main" val="4013690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821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lgerian" panose="04020705040A02060702" pitchFamily="82" charset="0"/>
              </a:rPr>
              <a:t>Sequence of steps: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5199"/>
            <a:ext cx="10178528" cy="49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54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287"/>
          </a:xfrm>
        </p:spPr>
        <p:txBody>
          <a:bodyPr/>
          <a:lstStyle/>
          <a:p>
            <a:r>
              <a:rPr lang="en-US" err="1">
                <a:solidFill>
                  <a:srgbClr val="C00000"/>
                </a:solidFill>
                <a:latin typeface="Algerian" panose="04020705040A02060702" pitchFamily="82" charset="0"/>
              </a:rPr>
              <a:t>Contd</a:t>
            </a:r>
            <a:r>
              <a:rPr lang="en-US">
                <a:solidFill>
                  <a:srgbClr val="C00000"/>
                </a:solidFill>
                <a:latin typeface="Algerian" panose="04020705040A02060702" pitchFamily="82" charset="0"/>
              </a:rPr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6412"/>
            <a:ext cx="10515600" cy="503055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The reaction can be written as,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3544"/>
            <a:ext cx="6358719" cy="46254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56142" y="2999968"/>
            <a:ext cx="4411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steps are treated as </a:t>
            </a:r>
          </a:p>
          <a:p>
            <a:r>
              <a:rPr lang="en-US" sz="20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elementary steps.</a:t>
            </a:r>
          </a:p>
          <a:p>
            <a:r>
              <a:rPr lang="en-US" sz="20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gas reactants the concentrations </a:t>
            </a:r>
          </a:p>
          <a:p>
            <a:r>
              <a:rPr lang="en-US" sz="20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be expressed in partial pressures</a:t>
            </a:r>
          </a:p>
        </p:txBody>
      </p:sp>
    </p:spTree>
    <p:extLst>
      <p:ext uri="{BB962C8B-B14F-4D97-AF65-F5344CB8AC3E}">
        <p14:creationId xmlns:p14="http://schemas.microsoft.com/office/powerpoint/2010/main" val="601251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64024"/>
                <a:ext cx="10515600" cy="57129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So, the rate expression for step (1), </a:t>
                </a:r>
                <a:r>
                  <a:rPr lang="en-US" err="1"/>
                  <a:t>i.e</a:t>
                </a:r>
                <a:r>
                  <a:rPr lang="en-US"/>
                  <a:t> adsorption is,</a:t>
                </a:r>
              </a:p>
              <a:p>
                <a:pPr marL="0" indent="0">
                  <a:buNone/>
                </a:pPr>
                <a:r>
                  <a:rPr lang="en-US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.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𝑆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    		 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𝐴𝐷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), </a:t>
                </a:r>
              </a:p>
              <a:p>
                <a:pPr marL="0" indent="0">
                  <a:buNone/>
                </a:pPr>
                <a:r>
                  <a:rPr lang="en-US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/>
                  <a:t>= equilibrium constant for adsorption of </a:t>
                </a:r>
                <a:r>
                  <a:rPr lang="en-US" err="1"/>
                  <a:t>Cumene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Units: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/>
                  <a:t>= mol.(g of catalyst)</a:t>
                </a:r>
                <a:r>
                  <a:rPr lang="en-US" baseline="30000"/>
                  <a:t>-1</a:t>
                </a:r>
                <a:r>
                  <a:rPr lang="en-US"/>
                  <a:t>.s</a:t>
                </a:r>
                <a:r>
                  <a:rPr lang="en-US" baseline="30000"/>
                  <a:t>-1</a:t>
                </a:r>
              </a:p>
              <a:p>
                <a:pPr marL="0" indent="0">
                  <a:buNone/>
                </a:pPr>
                <a:r>
                  <a:rPr lang="en-US" baseline="3000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.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baseline="30000"/>
                  <a:t> </a:t>
                </a:r>
                <a:r>
                  <a:rPr lang="en-US"/>
                  <a:t>= (</a:t>
                </a:r>
                <a:r>
                  <a:rPr lang="en-US" err="1"/>
                  <a:t>mol</a:t>
                </a:r>
                <a:r>
                  <a:rPr lang="en-US"/>
                  <a:t> of </a:t>
                </a:r>
                <a:r>
                  <a:rPr lang="en-US" err="1"/>
                  <a:t>cumene</a:t>
                </a:r>
                <a:r>
                  <a:rPr lang="en-US"/>
                  <a:t> adsorbed) .(g of catalyst)</a:t>
                </a:r>
                <a:r>
                  <a:rPr lang="en-US" baseline="30000"/>
                  <a:t>-1 </a:t>
                </a:r>
              </a:p>
              <a:p>
                <a:pPr marL="0" indent="0">
                  <a:buNone/>
                </a:pPr>
                <a:r>
                  <a:rPr lang="en-US" baseline="3000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baseline="300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/>
                  <a:t>= (</a:t>
                </a:r>
                <a:r>
                  <a:rPr lang="en-US" err="1"/>
                  <a:t>Kpa.s</a:t>
                </a:r>
                <a:r>
                  <a:rPr lang="en-US"/>
                  <a:t>)</a:t>
                </a:r>
                <a:r>
                  <a:rPr lang="en-US" baseline="30000"/>
                  <a:t>-1</a:t>
                </a:r>
                <a:r>
                  <a:rPr lang="en-US"/>
                  <a:t> or (</a:t>
                </a:r>
                <a:r>
                  <a:rPr lang="en-US" err="1"/>
                  <a:t>atm.h</a:t>
                </a:r>
                <a:r>
                  <a:rPr lang="en-US"/>
                  <a:t>)</a:t>
                </a:r>
                <a:r>
                  <a:rPr lang="en-US" baseline="30000"/>
                  <a:t>-1</a:t>
                </a:r>
                <a:r>
                  <a:rPr lang="en-US"/>
                  <a:t> </a:t>
                </a:r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/>
                  <a:t>= h</a:t>
                </a:r>
                <a:r>
                  <a:rPr lang="en-US" baseline="30000"/>
                  <a:t>-1 </a:t>
                </a:r>
                <a:r>
                  <a:rPr lang="en-US"/>
                  <a:t>or s</a:t>
                </a:r>
                <a:r>
                  <a:rPr lang="en-US" baseline="30000"/>
                  <a:t>-1</a:t>
                </a:r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𝑎𝑡𝑚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/>
                  <a:t> = atm</a:t>
                </a:r>
                <a:r>
                  <a:rPr lang="en-US" baseline="30000"/>
                  <a:t>-1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64024"/>
                <a:ext cx="10515600" cy="5712939"/>
              </a:xfrm>
              <a:blipFill>
                <a:blip r:embed="rId2"/>
                <a:stretch>
                  <a:fillRect l="-1217" t="-1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185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8893" y="378962"/>
                <a:ext cx="10515600" cy="57898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The rate expression for the surface reaction (2),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</a:t>
                </a:r>
              </a:p>
              <a:p>
                <a:pPr marL="0" indent="0">
                  <a:buNone/>
                </a:pPr>
                <a:r>
                  <a:rPr lang="en-US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= Equilibrium constant for surface reaction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The rate expression for desorption (3),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/>
                  <a:t> 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is the desorption equilibrium constant of B.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Propylene is not adsorbed on the surface, 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/>
                  <a:t>=0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8893" y="378962"/>
                <a:ext cx="10515600" cy="5789826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197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50376"/>
                <a:ext cx="10515600" cy="572658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As, the desorption B.S </a:t>
                </a:r>
                <a:r>
                  <a:rPr lang="en-US">
                    <a:sym typeface="Symbol" panose="05050102010706020507" pitchFamily="18" charset="2"/>
                  </a:rPr>
                  <a:t> B + S  is just opposite to the adsorption equation of B, it can be written, for benzene,</a:t>
                </a:r>
              </a:p>
              <a:p>
                <a:pPr marL="0" indent="0">
                  <a:buNone/>
                </a:pPr>
                <a:r>
                  <a:rPr lang="en-US"/>
                  <a:t>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the adsorption equilibrium constant of B is the reciprocal of desorption equilibrium constant of B.</a:t>
                </a:r>
              </a:p>
              <a:p>
                <a:pPr marL="0" indent="0">
                  <a:buNone/>
                </a:pPr>
                <a:r>
                  <a:rPr lang="en-US"/>
                  <a:t>Hence, the rate equation for desorption can be written as,</a:t>
                </a:r>
              </a:p>
              <a:p>
                <a:pPr marL="0" indent="0">
                  <a:buNone/>
                </a:pPr>
                <a:r>
                  <a:rPr lang="en-US"/>
                  <a:t>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At steady state, rates of all steps are equal, as there is no accumulation of reacting species on the surface.</a:t>
                </a:r>
              </a:p>
              <a:p>
                <a:pPr marL="0" indent="0">
                  <a:buNone/>
                </a:pPr>
                <a:r>
                  <a:rPr lang="en-US"/>
                  <a:t>Therefore, rate of the reaction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50376"/>
                <a:ext cx="10515600" cy="5726587"/>
              </a:xfrm>
              <a:blipFill>
                <a:blip r:embed="rId2"/>
                <a:stretch>
                  <a:fillRect l="-1217" t="-2130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963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1319"/>
            <a:ext cx="10515600" cy="5685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solidFill>
                  <a:srgbClr val="C00000"/>
                </a:solidFill>
              </a:rPr>
              <a:t>Adsorption of reactant is necessary for a reaction to happen on a solid catalyst.</a:t>
            </a:r>
          </a:p>
          <a:p>
            <a:pPr marL="0" indent="0">
              <a:buNone/>
            </a:pPr>
            <a:r>
              <a:rPr lang="en-US" sz="2400">
                <a:solidFill>
                  <a:srgbClr val="7030A0"/>
                </a:solidFill>
              </a:rPr>
              <a:t>Once a reactant is adsorbed on a solid catalytic surface, it can react in a number of ways to form product(s). 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Consider a chemical reaction A </a:t>
            </a:r>
            <a:r>
              <a:rPr lang="en-US" sz="2400">
                <a:sym typeface="Symbol" panose="05050102010706020507" pitchFamily="18" charset="2"/>
              </a:rPr>
              <a:t> B,</a:t>
            </a:r>
            <a:endParaRPr lang="en-US" sz="2400"/>
          </a:p>
          <a:p>
            <a:pPr marL="0" indent="0">
              <a:buNone/>
            </a:pPr>
            <a:r>
              <a:rPr lang="en-US" sz="2400"/>
              <a:t>The adsorption of species A onto a solid catalyst surface </a:t>
            </a:r>
            <a:r>
              <a:rPr lang="en-US" sz="2400">
                <a:sym typeface="Symbol" panose="05050102010706020507" pitchFamily="18" charset="2"/>
              </a:rPr>
              <a:t>is shown as</a:t>
            </a:r>
            <a:r>
              <a:rPr lang="en-US" sz="2400"/>
              <a:t>,</a:t>
            </a:r>
          </a:p>
          <a:p>
            <a:pPr marL="0" indent="0">
              <a:buNone/>
            </a:pPr>
            <a:r>
              <a:rPr lang="en-US" sz="2400"/>
              <a:t>		          A + S </a:t>
            </a:r>
            <a:r>
              <a:rPr lang="en-US" sz="2400">
                <a:sym typeface="Symbol" panose="05050102010706020507" pitchFamily="18" charset="2"/>
              </a:rPr>
              <a:t> A.S, where S is a vacant site</a:t>
            </a:r>
          </a:p>
          <a:p>
            <a:pPr marL="0" indent="0">
              <a:buNone/>
            </a:pPr>
            <a:r>
              <a:rPr lang="en-US" sz="2400"/>
              <a:t>Then reaction step on the solid catalyst surface can be written as,</a:t>
            </a:r>
          </a:p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</a:rPr>
              <a:t>				A.S </a:t>
            </a:r>
            <a:r>
              <a:rPr lang="en-US" sz="2400">
                <a:sym typeface="Symbol" panose="05050102010706020507" pitchFamily="18" charset="2"/>
              </a:rPr>
              <a:t> B.S</a:t>
            </a:r>
            <a:r>
              <a:rPr lang="en-US" sz="2400">
                <a:solidFill>
                  <a:schemeClr val="tx1"/>
                </a:solidFill>
              </a:rPr>
              <a:t>  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If the reaction is A + B </a:t>
            </a:r>
            <a:r>
              <a:rPr lang="en-US" sz="2400">
                <a:sym typeface="Symbol" panose="05050102010706020507" pitchFamily="18" charset="2"/>
              </a:rPr>
              <a:t> C + D, then adsorption step is </a:t>
            </a:r>
          </a:p>
          <a:p>
            <a:pPr marL="0" indent="0">
              <a:buNone/>
            </a:pPr>
            <a:r>
              <a:rPr lang="en-US" sz="2400"/>
              <a:t>			A + B + 2S </a:t>
            </a:r>
            <a:r>
              <a:rPr lang="en-US" sz="2400">
                <a:sym typeface="Symbol" panose="05050102010706020507" pitchFamily="18" charset="2"/>
              </a:rPr>
              <a:t> A.S + B.S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341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8364"/>
                <a:ext cx="10515600" cy="5958599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>
                    <a:solidFill>
                      <a:srgbClr val="C00000"/>
                    </a:solidFill>
                  </a:rPr>
                  <a:t>Single site mechanism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The surface reaction may be a single site mechanism where the single site on which the reactant is adsorbed is involved in the reaction.</a:t>
                </a:r>
              </a:p>
              <a:p>
                <a:pPr marL="0" indent="0">
                  <a:buNone/>
                </a:pPr>
                <a:r>
                  <a:rPr lang="en-US"/>
                  <a:t>	</a:t>
                </a:r>
                <a:r>
                  <a:rPr lang="en-US">
                    <a:sym typeface="Symbol" panose="05050102010706020507" pitchFamily="18" charset="2"/>
                  </a:rPr>
                  <a:t> 			Considering the reaction step is elementary,</a:t>
                </a:r>
              </a:p>
              <a:p>
                <a:pPr marL="0" indent="0">
                  <a:buNone/>
                </a:pPr>
                <a:r>
                  <a:rPr lang="en-US">
                    <a:sym typeface="Symbol" panose="05050102010706020507" pitchFamily="18" charset="2"/>
                  </a:rPr>
                  <a:t>				the rate law can be written as,</a:t>
                </a:r>
              </a:p>
              <a:p>
                <a:pPr marL="0" indent="0">
                  <a:buNone/>
                </a:pPr>
                <a:r>
                  <a:rPr lang="en-US">
                    <a:sym typeface="Symbol" panose="05050102010706020507" pitchFamily="18" charset="2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</a:t>
                </a:r>
              </a:p>
              <a:p>
                <a:pPr marL="0" indent="0">
                  <a:buNone/>
                </a:pPr>
                <a:r>
                  <a:rPr lang="en-US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= equilibrium constant for the reaction=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 are the forward and reverse reaction rate constants respectively.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8364"/>
                <a:ext cx="10515600" cy="5958599"/>
              </a:xfrm>
              <a:blipFill>
                <a:blip r:embed="rId2"/>
                <a:stretch>
                  <a:fillRect l="-1217" t="-1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75" y="2520681"/>
            <a:ext cx="2840467" cy="9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31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532263"/>
                <a:ext cx="10515600" cy="564470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/>
                  <a:t>Dual site mechanism</a:t>
                </a:r>
              </a:p>
              <a:p>
                <a:pPr marL="0" indent="0">
                  <a:buNone/>
                </a:pPr>
                <a:r>
                  <a:rPr lang="en-US" sz="2400"/>
                  <a:t>In this mechanism, the adsorbed molecule in one site may interact with an adjacent vacant or occupied site to form product. </a:t>
                </a:r>
              </a:p>
              <a:p>
                <a:pPr marL="3657600" lvl="8" indent="0">
                  <a:buNone/>
                </a:pPr>
                <a:r>
                  <a:rPr lang="en-US"/>
                  <a:t>                </a:t>
                </a:r>
              </a:p>
              <a:p>
                <a:pPr lvl="8">
                  <a:buFont typeface="Wingdings" panose="05000000000000000000" pitchFamily="2" charset="2"/>
                  <a:buChar char="v"/>
                </a:pPr>
                <a:r>
                  <a:rPr lang="en-US"/>
                  <a:t>             </a:t>
                </a:r>
                <a:r>
                  <a:rPr lang="en-US" sz="2400"/>
                  <a:t>In this type, the reaction step is </a:t>
                </a:r>
              </a:p>
              <a:p>
                <a:pPr marL="3657600" lvl="8" indent="0">
                  <a:buNone/>
                </a:pPr>
                <a:r>
                  <a:rPr lang="en-US" sz="2400"/>
                  <a:t>                  A.S + S </a:t>
                </a:r>
                <a:r>
                  <a:rPr lang="en-US" sz="2400">
                    <a:sym typeface="Symbol" panose="05050102010706020507" pitchFamily="18" charset="2"/>
                  </a:rPr>
                  <a:t> B.S + S</a:t>
                </a:r>
              </a:p>
              <a:p>
                <a:pPr marL="3657600" lvl="8" indent="0">
                  <a:buNone/>
                </a:pPr>
                <a:endParaRPr lang="en-US" sz="2400">
                  <a:sym typeface="Symbol" panose="05050102010706020507" pitchFamily="18" charset="2"/>
                </a:endParaRPr>
              </a:p>
              <a:p>
                <a:pPr marL="3657600" lvl="8" indent="0">
                  <a:buNone/>
                </a:pPr>
                <a:r>
                  <a:rPr lang="en-US" sz="2400"/>
                  <a:t>    </a:t>
                </a:r>
              </a:p>
              <a:p>
                <a:pPr marL="3657600" lvl="8" indent="0">
                  <a:buNone/>
                </a:pPr>
                <a:r>
                  <a:rPr lang="en-US" sz="2400"/>
                  <a:t>Rate of reaction  </a:t>
                </a:r>
              </a:p>
              <a:p>
                <a:pPr marL="3657600" lvl="8" indent="0">
                  <a:buNone/>
                </a:pPr>
                <a:endParaRPr lang="en-US" sz="2400" i="1">
                  <a:latin typeface="Cambria Math" panose="02040503050406030204" pitchFamily="18" charset="0"/>
                </a:endParaRPr>
              </a:p>
              <a:p>
                <a:pPr marL="3657600" lvl="8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/>
                  <a:t> </a:t>
                </a:r>
                <a:r>
                  <a:rPr lang="en-US" sz="2400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/>
                  <a:t> </a:t>
                </a:r>
              </a:p>
              <a:p>
                <a:pPr marL="3657600" lvl="8" indent="0">
                  <a:buNone/>
                </a:pPr>
                <a:r>
                  <a:rPr lang="en-US" sz="2400"/>
                  <a:t>   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/>
                  <a:t> </a:t>
                </a:r>
                <a:r>
                  <a:rPr lang="en-US" sz="2400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/>
                  <a:t> )</a:t>
                </a:r>
              </a:p>
              <a:p>
                <a:pPr marL="3657600" lvl="8" indent="0">
                  <a:buNone/>
                </a:pPr>
                <a:endParaRPr lang="en-US" sz="2400"/>
              </a:p>
              <a:p>
                <a:pPr marL="3657600" lvl="8" indent="0">
                  <a:buNone/>
                </a:pPr>
                <a:r>
                  <a:rPr lang="en-US" sz="2400"/>
                  <a:t>               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32263"/>
                <a:ext cx="10515600" cy="5644700"/>
              </a:xfrm>
              <a:blipFill>
                <a:blip r:embed="rId2"/>
                <a:stretch>
                  <a:fillRect l="-928" t="-1512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10047"/>
            <a:ext cx="3687986" cy="8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8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8490"/>
                <a:ext cx="10515600" cy="58084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For the reaction A + B </a:t>
                </a:r>
                <a:r>
                  <a:rPr lang="en-US">
                    <a:sym typeface="Symbol" panose="05050102010706020507" pitchFamily="18" charset="2"/>
                  </a:rPr>
                  <a:t> C + D, the adsorption step is  </a:t>
                </a:r>
              </a:p>
              <a:p>
                <a:pPr marL="0" indent="0">
                  <a:buNone/>
                </a:pPr>
                <a:r>
                  <a:rPr lang="en-US">
                    <a:sym typeface="Symbol" panose="05050102010706020507" pitchFamily="18" charset="2"/>
                  </a:rPr>
                  <a:t>			A + B + 2S  A.S + B.S</a:t>
                </a:r>
              </a:p>
              <a:p>
                <a:pPr marL="0" indent="0">
                  <a:buNone/>
                </a:pPr>
                <a:r>
                  <a:rPr lang="en-US"/>
                  <a:t>Here the reaction following the dual site mechanism is </a:t>
                </a:r>
              </a:p>
              <a:p>
                <a:pPr marL="0" indent="0">
                  <a:buNone/>
                </a:pPr>
                <a:r>
                  <a:rPr lang="en-US"/>
                  <a:t>			A.S + B.S </a:t>
                </a:r>
                <a:r>
                  <a:rPr lang="en-US">
                    <a:sym typeface="Symbol" panose="05050102010706020507" pitchFamily="18" charset="2"/>
                  </a:rPr>
                  <a:t> C.S </a:t>
                </a:r>
                <a:r>
                  <a:rPr lang="en-US" baseline="-25000">
                    <a:sym typeface="Symbol" panose="05050102010706020507" pitchFamily="18" charset="2"/>
                  </a:rPr>
                  <a:t> </a:t>
                </a:r>
                <a:r>
                  <a:rPr lang="en-US">
                    <a:sym typeface="Symbol" panose="05050102010706020507" pitchFamily="18" charset="2"/>
                  </a:rPr>
                  <a:t>+ D.S</a:t>
                </a:r>
              </a:p>
              <a:p>
                <a:pPr marL="0" indent="0">
                  <a:buNone/>
                </a:pPr>
                <a:endParaRPr lang="en-US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en-US">
                    <a:sym typeface="Symbol" panose="05050102010706020507" pitchFamily="18" charset="2"/>
                  </a:rPr>
                  <a:t>						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The rate equation 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		  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8490"/>
                <a:ext cx="10515600" cy="5808473"/>
              </a:xfrm>
              <a:blipFill>
                <a:blip r:embed="rId2"/>
                <a:stretch>
                  <a:fillRect l="-1217" t="-1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509" y="2828840"/>
            <a:ext cx="4873241" cy="121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67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764275"/>
                <a:ext cx="10515600" cy="541268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/>
                  <a:t>For the same reaction, another dual site mechanism can be proposed, where two reactants are adsorbed on two different types of active sites,</a:t>
                </a:r>
              </a:p>
              <a:p>
                <a:pPr marL="0" indent="0">
                  <a:buNone/>
                </a:pPr>
                <a:r>
                  <a:rPr lang="en-US"/>
                  <a:t> 		A + B + S + S‘</a:t>
                </a:r>
                <a:r>
                  <a:rPr lang="en-US">
                    <a:sym typeface="Symbol" panose="05050102010706020507" pitchFamily="18" charset="2"/>
                  </a:rPr>
                  <a:t> A.S + </a:t>
                </a:r>
                <a:r>
                  <a:rPr lang="en-US" baseline="-25000">
                    <a:sym typeface="Symbol" panose="05050102010706020507" pitchFamily="18" charset="2"/>
                  </a:rPr>
                  <a:t> </a:t>
                </a:r>
                <a:r>
                  <a:rPr lang="en-US">
                    <a:sym typeface="Symbol" panose="05050102010706020507" pitchFamily="18" charset="2"/>
                  </a:rPr>
                  <a:t>B.S’</a:t>
                </a:r>
              </a:p>
              <a:p>
                <a:pPr marL="0" indent="0">
                  <a:buNone/>
                </a:pPr>
                <a:r>
                  <a:rPr lang="en-US">
                    <a:sym typeface="Symbol" panose="05050102010706020507" pitchFamily="18" charset="2"/>
                  </a:rPr>
                  <a:t>And the reaction step is  A.S + </a:t>
                </a:r>
                <a:r>
                  <a:rPr lang="en-US" baseline="-25000">
                    <a:sym typeface="Symbol" panose="05050102010706020507" pitchFamily="18" charset="2"/>
                  </a:rPr>
                  <a:t> </a:t>
                </a:r>
                <a:r>
                  <a:rPr lang="en-US">
                    <a:sym typeface="Symbol" panose="05050102010706020507" pitchFamily="18" charset="2"/>
                  </a:rPr>
                  <a:t>B.S’  C.S  + D.S’</a:t>
                </a:r>
              </a:p>
              <a:p>
                <a:pPr marL="0" indent="0">
                  <a:buNone/>
                </a:pPr>
                <a:r>
                  <a:rPr lang="en-US">
                    <a:sym typeface="Symbol" panose="05050102010706020507" pitchFamily="18" charset="2"/>
                  </a:rPr>
                  <a:t>The mechanism is </a:t>
                </a:r>
              </a:p>
              <a:p>
                <a:pPr marL="0" indent="0">
                  <a:buNone/>
                </a:pPr>
                <a:r>
                  <a:rPr lang="en-US"/>
                  <a:t>						   Rate of the reaction is </a:t>
                </a:r>
              </a:p>
              <a:p>
                <a:pPr marL="0" indent="0">
                  <a:buNone/>
                </a:pPr>
                <a:r>
                  <a:rPr lang="en-US"/>
                  <a:t>			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		       			  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)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>
                    <a:solidFill>
                      <a:srgbClr val="C00000"/>
                    </a:solidFill>
                  </a:rPr>
                  <a:t>The kinetics of reaction where all the reactants and products are adsorbed on the active sites either by single or dual site mechanism is named as Langmuir-Hinshelwood kinetics.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64275"/>
                <a:ext cx="10515600" cy="5412688"/>
              </a:xfrm>
              <a:blipFill>
                <a:blip r:embed="rId2"/>
                <a:stretch>
                  <a:fillRect l="-1043" t="-2252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974" y="3013753"/>
            <a:ext cx="5199799" cy="131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6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504967"/>
                <a:ext cx="10515600" cy="5671996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Another single/dual site mechanism is that where one of the reactants is in gas phase and reacts with the adsorbed reactant on the catalyst surface.</a:t>
                </a:r>
              </a:p>
              <a:p>
                <a:pPr marL="0" indent="0">
                  <a:buNone/>
                </a:pPr>
                <a:r>
                  <a:rPr lang="en-US"/>
                  <a:t>					The reaction is</a:t>
                </a:r>
              </a:p>
              <a:p>
                <a:pPr marL="0" indent="0">
                  <a:buNone/>
                </a:pPr>
                <a:r>
                  <a:rPr lang="en-US"/>
                  <a:t>					A.S + B (g) </a:t>
                </a:r>
                <a:r>
                  <a:rPr lang="en-US">
                    <a:sym typeface="Symbol" panose="05050102010706020507" pitchFamily="18" charset="2"/>
                  </a:rPr>
                  <a:t> C.S + D (g)</a:t>
                </a:r>
              </a:p>
              <a:p>
                <a:pPr marL="0" indent="0">
                  <a:buNone/>
                </a:pPr>
                <a:r>
                  <a:rPr lang="en-US">
                    <a:sym typeface="Symbol" panose="05050102010706020507" pitchFamily="18" charset="2"/>
                  </a:rPr>
                  <a:t>					</a:t>
                </a:r>
              </a:p>
              <a:p>
                <a:pPr marL="0" indent="0">
                  <a:buNone/>
                </a:pPr>
                <a:r>
                  <a:rPr lang="en-US">
                    <a:sym typeface="Symbol" panose="05050102010706020507" pitchFamily="18" charset="2"/>
                  </a:rPr>
                  <a:t>					The rate of the reaction is </a:t>
                </a:r>
              </a:p>
              <a:p>
                <a:pPr marL="0" indent="0">
                  <a:buNone/>
                </a:pPr>
                <a:r>
                  <a:rPr lang="en-US">
                    <a:sym typeface="Symbol" panose="05050102010706020507" pitchFamily="18" charset="2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.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𝐵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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.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>
                    <a:sym typeface="Symbol" panose="05050102010706020507" pitchFamily="18" charset="2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>
                    <a:sym typeface="Symbol" panose="05050102010706020507" pitchFamily="18" charset="2"/>
                  </a:rPr>
                  <a:t>                                                  </a:t>
                </a:r>
              </a:p>
              <a:p>
                <a:pPr marL="0" indent="0">
                  <a:buNone/>
                </a:pPr>
                <a:r>
                  <a:rPr lang="en-US">
                    <a:sym typeface="Symbol" panose="05050102010706020507" pitchFamily="18" charset="2"/>
                  </a:rPr>
                  <a:t>	The rate kinetics is called </a:t>
                </a:r>
                <a:r>
                  <a:rPr lang="en-US" err="1">
                    <a:sym typeface="Symbol" panose="05050102010706020507" pitchFamily="18" charset="2"/>
                  </a:rPr>
                  <a:t>Eley-Rideal</a:t>
                </a:r>
                <a:r>
                  <a:rPr lang="en-US">
                    <a:sym typeface="Symbol" panose="05050102010706020507" pitchFamily="18" charset="2"/>
                  </a:rPr>
                  <a:t> kinetics.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04967"/>
                <a:ext cx="10515600" cy="5671996"/>
              </a:xfrm>
              <a:blipFill>
                <a:blip r:embed="rId2"/>
                <a:stretch>
                  <a:fillRect l="-1217" r="-290" b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19" y="2692794"/>
            <a:ext cx="3630304" cy="160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4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114"/>
            <a:ext cx="10515600" cy="753990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lgerian" panose="04020705040A02060702" pitchFamily="82" charset="0"/>
              </a:rPr>
              <a:t>Desorption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887104"/>
                <a:ext cx="10515600" cy="528985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After the reaction, the product(s) formed on the adsorbed site is desorbed from the catalyst surface. </a:t>
                </a:r>
              </a:p>
              <a:p>
                <a:pPr marL="0" indent="0">
                  <a:buNone/>
                </a:pPr>
                <a:r>
                  <a:rPr lang="en-US"/>
                  <a:t>The desorption equation is,    C.S </a:t>
                </a:r>
                <a:r>
                  <a:rPr lang="en-US">
                    <a:sym typeface="Symbol" panose="05050102010706020507" pitchFamily="18" charset="2"/>
                  </a:rPr>
                  <a:t> C + S,     C is a product</a:t>
                </a:r>
              </a:p>
              <a:p>
                <a:pPr marL="0" indent="0">
                  <a:buNone/>
                </a:pPr>
                <a:endParaRPr lang="en-US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en-US">
                    <a:sym typeface="Symbol" panose="05050102010706020507" pitchFamily="18" charset="2"/>
                  </a:rPr>
                  <a:t>Desorption rate equation is,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.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𝑆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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𝑣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𝐶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>
                    <a:sym typeface="Symbol" panose="05050102010706020507" pitchFamily="18" charset="2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>
                    <a:sym typeface="Symbol" panose="05050102010706020507" pitchFamily="18" charset="2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 is the desorption equilibrium constant of C.</a:t>
                </a:r>
              </a:p>
              <a:p>
                <a:pPr marL="0" indent="0">
                  <a:buNone/>
                </a:pPr>
                <a:endParaRPr lang="en-US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en-US">
                    <a:sym typeface="Symbol" panose="05050102010706020507" pitchFamily="18" charset="2"/>
                  </a:rPr>
                  <a:t>Note that, desorption step of C is just reverse of the adsorption step of C, therefore, </a:t>
                </a:r>
              </a:p>
              <a:p>
                <a:pPr marL="0" indent="0">
                  <a:buNone/>
                </a:pPr>
                <a:r>
                  <a:rPr lang="en-US">
                    <a:sym typeface="Symbol" panose="05050102010706020507" pitchFamily="18" charset="2"/>
                  </a:rPr>
                  <a:t>		rate of desorption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=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</m:t>
                    </m:r>
                  </m:oMath>
                </a14:m>
                <a:r>
                  <a:rPr lang="en-US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 rate of adsorption</a:t>
                </a:r>
              </a:p>
              <a:p>
                <a:pPr marL="0" indent="0">
                  <a:buNone/>
                </a:pPr>
                <a:endParaRPr lang="en-US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en-US">
                    <a:sym typeface="Symbol" panose="05050102010706020507" pitchFamily="18" charset="2"/>
                  </a:rPr>
                  <a:t>And, desorption equilibrium constant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) is the reciprocal of adsorption equilibrium constant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),</a:t>
                </a:r>
              </a:p>
              <a:p>
                <a:pPr marL="0" indent="0">
                  <a:buNone/>
                </a:pPr>
                <a:r>
                  <a:rPr lang="en-US">
                    <a:sym typeface="Symbol" panose="05050102010706020507" pitchFamily="18" charset="2"/>
                  </a:rPr>
                  <a:t>	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>
                    <a:sym typeface="Symbol" panose="05050102010706020507" pitchFamily="18" charset="2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endParaRPr lang="en-US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87104"/>
                <a:ext cx="10515600" cy="5289859"/>
              </a:xfrm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700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rgbClr val="FF0000"/>
                </a:solidFill>
                <a:latin typeface="Algerian" panose="04020705040A02060702" pitchFamily="82" charset="0"/>
              </a:rPr>
              <a:t>Synthesising</a:t>
            </a:r>
            <a:r>
              <a:rPr lang="en-US">
                <a:solidFill>
                  <a:srgbClr val="FF0000"/>
                </a:solidFill>
                <a:latin typeface="Algerian" panose="04020705040A02060702" pitchFamily="82" charset="0"/>
              </a:rPr>
              <a:t> a Rate law, Mechanism and Rate limiting Step: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In this section, we will not consider any mass transfer step involved in the solid catalytic reaction.</a:t>
                </a:r>
              </a:p>
              <a:p>
                <a:pPr marL="0" indent="0">
                  <a:buNone/>
                </a:pPr>
                <a:r>
                  <a:rPr lang="en-US"/>
                  <a:t>Only three steps</a:t>
                </a:r>
                <a:r>
                  <a:rPr lang="en-US">
                    <a:solidFill>
                      <a:srgbClr val="0070C0"/>
                    </a:solidFill>
                  </a:rPr>
                  <a:t>, adsorption, surface reaction </a:t>
                </a:r>
                <a:r>
                  <a:rPr lang="en-US"/>
                  <a:t>and </a:t>
                </a:r>
                <a:r>
                  <a:rPr lang="en-US">
                    <a:solidFill>
                      <a:srgbClr val="0070C0"/>
                    </a:solidFill>
                  </a:rPr>
                  <a:t>desorption</a:t>
                </a:r>
                <a:r>
                  <a:rPr lang="en-US"/>
                  <a:t> are considered.</a:t>
                </a:r>
              </a:p>
              <a:p>
                <a:pPr marL="0" indent="0">
                  <a:buNone/>
                </a:pPr>
                <a:r>
                  <a:rPr lang="en-US"/>
                  <a:t>Taking an example of the reaction, </a:t>
                </a:r>
                <a:r>
                  <a:rPr lang="en-US" err="1"/>
                  <a:t>Cumene</a:t>
                </a:r>
                <a:r>
                  <a:rPr lang="en-US"/>
                  <a:t> disproportionation reaction to form Benzene and propylene.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>
                    <a:sym typeface="Symbol" panose="05050102010706020507" pitchFamily="18" charset="2"/>
                  </a:rPr>
                  <a:t>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                           C                            B           P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565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538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9B93165D420748A94852C5ABD932FF" ma:contentTypeVersion="2" ma:contentTypeDescription="Create a new document." ma:contentTypeScope="" ma:versionID="b55263f2ca7a359a141bd4ad7e41ff9d">
  <xsd:schema xmlns:xsd="http://www.w3.org/2001/XMLSchema" xmlns:xs="http://www.w3.org/2001/XMLSchema" xmlns:p="http://schemas.microsoft.com/office/2006/metadata/properties" xmlns:ns2="592d9fb0-1a1d-4a9a-9e0b-69a672cb261c" targetNamespace="http://schemas.microsoft.com/office/2006/metadata/properties" ma:root="true" ma:fieldsID="8988ca09719363d52934114b7007fa97" ns2:_="">
    <xsd:import namespace="592d9fb0-1a1d-4a9a-9e0b-69a672cb26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2d9fb0-1a1d-4a9a-9e0b-69a672cb2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5C4A3F-E820-4907-936F-9BF675B0F8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2E0FDC-E5DD-4C6C-AB81-E3F50321C047}">
  <ds:schemaRefs>
    <ds:schemaRef ds:uri="592d9fb0-1a1d-4a9a-9e0b-69a672cb26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D7F3A03-F069-4E56-A585-F1C1CEB5044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Surface reaction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Desorption</vt:lpstr>
      <vt:lpstr>Synthesising a Rate law, Mechanism and Rate limiting Step:</vt:lpstr>
      <vt:lpstr>Sequence of steps:</vt:lpstr>
      <vt:lpstr>Contd…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Surface reaction </dc:title>
  <dc:creator>Microsoft account</dc:creator>
  <cp:revision>1</cp:revision>
  <dcterms:created xsi:type="dcterms:W3CDTF">2020-09-04T11:14:28Z</dcterms:created>
  <dcterms:modified xsi:type="dcterms:W3CDTF">2020-09-11T17:21:56Z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0x010100E09B93165D420748A94852C5ABD932FF</vt:lpwstr>
  </property>
</Properties>
</file>